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753600" cy="6096000"/>
  <p:notesSz cx="9753600" cy="6096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Tahoma" panose="020B0604030504040204" pitchFamily="34" charset="0"/>
      <p:regular r:id="rId29"/>
      <p:bold r:id="rId30"/>
    </p:embeddedFont>
    <p:embeddedFont>
      <p:font typeface="Arial Unicode MS" panose="020B0604020202020204" pitchFamily="34" charset="-128"/>
      <p:regular r:id="rId31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86" y="72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31520" y="1889760"/>
            <a:ext cx="8290560" cy="1280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463040" y="3413760"/>
            <a:ext cx="6827520" cy="1524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chemeClr val="tx1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chemeClr val="tx1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87680" y="1402080"/>
            <a:ext cx="4242816" cy="4023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023104" y="1402080"/>
            <a:ext cx="4242816" cy="4023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77799"/>
            <a:ext cx="9398000" cy="5873750"/>
          </a:xfrm>
          <a:custGeom>
            <a:avLst/>
            <a:gdLst/>
            <a:ahLst/>
            <a:cxnLst/>
            <a:rect l="l" t="t" r="r" b="b"/>
            <a:pathLst>
              <a:path w="9398000" h="5873750">
                <a:moveTo>
                  <a:pt x="9397999" y="5873749"/>
                </a:moveTo>
                <a:lnTo>
                  <a:pt x="0" y="5873749"/>
                </a:lnTo>
                <a:lnTo>
                  <a:pt x="0" y="0"/>
                </a:lnTo>
                <a:lnTo>
                  <a:pt x="9397999" y="0"/>
                </a:lnTo>
                <a:lnTo>
                  <a:pt x="9397999" y="5873749"/>
                </a:lnTo>
                <a:close/>
              </a:path>
            </a:pathLst>
          </a:custGeom>
          <a:solidFill>
            <a:srgbClr val="52A2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chemeClr val="tx1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05073" y="752478"/>
            <a:ext cx="7943453" cy="5543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0">
                <a:solidFill>
                  <a:schemeClr val="tx1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63871" y="1862978"/>
            <a:ext cx="8425857" cy="16116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316224" y="5669280"/>
            <a:ext cx="3121152" cy="304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87680" y="5669280"/>
            <a:ext cx="2243328" cy="304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534992" y="5362886"/>
            <a:ext cx="340995" cy="3257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62049" y="2404466"/>
            <a:ext cx="2202815" cy="1127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7200" spc="-455" dirty="0">
                <a:solidFill>
                  <a:srgbClr val="FFFFFF"/>
                </a:solidFill>
              </a:rPr>
              <a:t>HTTP</a:t>
            </a:r>
            <a:endParaRPr sz="7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3"/>
            <a:ext cx="4603115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-210" dirty="0"/>
              <a:t>HTTP</a:t>
            </a:r>
            <a:r>
              <a:rPr spc="-25" dirty="0"/>
              <a:t> </a:t>
            </a:r>
            <a:r>
              <a:rPr dirty="0"/>
              <a:t>ответ</a:t>
            </a:r>
            <a:r>
              <a:rPr spc="-20" dirty="0"/>
              <a:t> </a:t>
            </a:r>
            <a:r>
              <a:rPr dirty="0"/>
              <a:t>состоит</a:t>
            </a:r>
            <a:r>
              <a:rPr spc="-25" dirty="0"/>
              <a:t> </a:t>
            </a:r>
            <a:r>
              <a:rPr spc="45" dirty="0"/>
              <a:t>из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79"/>
            <a:ext cx="4172585" cy="24923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60" dirty="0">
                <a:latin typeface="Arial Unicode MS"/>
                <a:cs typeface="Arial Unicode MS"/>
              </a:rPr>
              <a:t>строка</a:t>
            </a:r>
            <a:r>
              <a:rPr sz="1700" spc="-25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ответа</a:t>
            </a:r>
            <a:endParaRPr sz="1700">
              <a:latin typeface="Arial Unicode MS"/>
              <a:cs typeface="Arial Unicode MS"/>
            </a:endParaRPr>
          </a:p>
          <a:p>
            <a:pPr marL="694055" lvl="1" indent="-241935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694055" algn="l"/>
                <a:tab pos="694690" algn="l"/>
              </a:tabLst>
            </a:pPr>
            <a:r>
              <a:rPr sz="1700" spc="50" dirty="0">
                <a:latin typeface="Arial Unicode MS"/>
                <a:cs typeface="Arial Unicode MS"/>
              </a:rPr>
              <a:t>версия</a:t>
            </a:r>
            <a:endParaRPr sz="1700">
              <a:latin typeface="Arial Unicode MS"/>
              <a:cs typeface="Arial Unicode MS"/>
            </a:endParaRPr>
          </a:p>
          <a:p>
            <a:pPr marL="694055" lvl="1" indent="-241935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694055" algn="l"/>
                <a:tab pos="694690" algn="l"/>
              </a:tabLst>
            </a:pPr>
            <a:r>
              <a:rPr sz="1700" spc="70" dirty="0">
                <a:latin typeface="Arial Unicode MS"/>
                <a:cs typeface="Arial Unicode MS"/>
              </a:rPr>
              <a:t>код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ответа</a:t>
            </a:r>
            <a:endParaRPr sz="1700">
              <a:latin typeface="Arial Unicode MS"/>
              <a:cs typeface="Arial Unicode MS"/>
            </a:endParaRPr>
          </a:p>
          <a:p>
            <a:pPr marL="694055" lvl="1" indent="-241935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694055" algn="l"/>
                <a:tab pos="694690" algn="l"/>
              </a:tabLst>
            </a:pPr>
            <a:r>
              <a:rPr sz="1700" dirty="0">
                <a:latin typeface="Arial Unicode MS"/>
                <a:cs typeface="Arial Unicode MS"/>
              </a:rPr>
              <a:t>текстовое</a:t>
            </a:r>
            <a:r>
              <a:rPr sz="1700" spc="12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описание</a:t>
            </a:r>
            <a:r>
              <a:rPr sz="1700" spc="13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кода</a:t>
            </a:r>
            <a:r>
              <a:rPr sz="1700" spc="130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ответа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70" dirty="0">
                <a:latin typeface="Arial Unicode MS"/>
                <a:cs typeface="Arial Unicode MS"/>
              </a:rPr>
              <a:t>заголовки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тела</a:t>
            </a:r>
            <a:r>
              <a:rPr sz="1700" spc="7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ответа</a:t>
            </a:r>
            <a:r>
              <a:rPr sz="1700" spc="7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7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документ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11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3"/>
            <a:ext cx="3681095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-210" dirty="0"/>
              <a:t>HTTP</a:t>
            </a:r>
            <a:r>
              <a:rPr spc="-55" dirty="0"/>
              <a:t> </a:t>
            </a:r>
            <a:r>
              <a:rPr dirty="0"/>
              <a:t>коды</a:t>
            </a:r>
            <a:r>
              <a:rPr spc="-50" dirty="0"/>
              <a:t> </a:t>
            </a:r>
            <a:r>
              <a:rPr spc="-10" dirty="0"/>
              <a:t>ответа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79"/>
            <a:ext cx="3818890" cy="205232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0" dirty="0">
                <a:latin typeface="Arial Unicode MS"/>
                <a:cs typeface="Arial Unicode MS"/>
              </a:rPr>
              <a:t>1xx</a:t>
            </a:r>
            <a:r>
              <a:rPr sz="1700" spc="-3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2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информационные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0" dirty="0">
                <a:latin typeface="Arial Unicode MS"/>
                <a:cs typeface="Arial Unicode MS"/>
              </a:rPr>
              <a:t>2xx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успешное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выполнение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0" dirty="0">
                <a:latin typeface="Arial Unicode MS"/>
                <a:cs typeface="Arial Unicode MS"/>
              </a:rPr>
              <a:t>3xx</a:t>
            </a:r>
            <a:r>
              <a:rPr sz="1700" spc="-3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25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перенаправления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0" dirty="0">
                <a:latin typeface="Arial Unicode MS"/>
                <a:cs typeface="Arial Unicode MS"/>
              </a:rPr>
              <a:t>4xx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105" dirty="0">
                <a:latin typeface="Arial Unicode MS"/>
                <a:cs typeface="Arial Unicode MS"/>
              </a:rPr>
              <a:t>ошибка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на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стороне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клиента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0" dirty="0">
                <a:latin typeface="Arial Unicode MS"/>
                <a:cs typeface="Arial Unicode MS"/>
              </a:rPr>
              <a:t>5xx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105" dirty="0">
                <a:latin typeface="Arial Unicode MS"/>
                <a:cs typeface="Arial Unicode MS"/>
              </a:rPr>
              <a:t>ошибка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на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стороне</a:t>
            </a:r>
            <a:r>
              <a:rPr sz="1700" spc="-10" dirty="0">
                <a:latin typeface="Arial Unicode MS"/>
                <a:cs typeface="Arial Unicode MS"/>
              </a:rPr>
              <a:t> сервера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6"/>
            <a:ext cx="4286885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-210" dirty="0"/>
              <a:t>HTTP</a:t>
            </a:r>
            <a:r>
              <a:rPr spc="-60" dirty="0"/>
              <a:t> </a:t>
            </a:r>
            <a:r>
              <a:rPr dirty="0"/>
              <a:t>коды</a:t>
            </a:r>
            <a:r>
              <a:rPr spc="-70" dirty="0"/>
              <a:t> </a:t>
            </a:r>
            <a:r>
              <a:rPr dirty="0"/>
              <a:t>ответа</a:t>
            </a:r>
            <a:r>
              <a:rPr spc="-65" dirty="0"/>
              <a:t> </a:t>
            </a:r>
            <a:r>
              <a:rPr spc="-50" dirty="0"/>
              <a:t>(1)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82"/>
            <a:ext cx="6922134" cy="205232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200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OK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запрос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успешно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выполнен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204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No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Content</a:t>
            </a:r>
            <a:r>
              <a:rPr sz="1700" dirty="0">
                <a:latin typeface="Arial Unicode MS"/>
                <a:cs typeface="Arial Unicode MS"/>
              </a:rPr>
              <a:t> - </a:t>
            </a:r>
            <a:r>
              <a:rPr sz="1700" spc="60" dirty="0">
                <a:latin typeface="Arial Unicode MS"/>
                <a:cs typeface="Arial Unicode MS"/>
              </a:rPr>
              <a:t>запрос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успешно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выполнен,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120" dirty="0">
                <a:latin typeface="Arial Unicode MS"/>
                <a:cs typeface="Arial Unicode MS"/>
              </a:rPr>
              <a:t>но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документ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-20" dirty="0">
                <a:latin typeface="Arial Unicode MS"/>
                <a:cs typeface="Arial Unicode MS"/>
              </a:rPr>
              <a:t>пуст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301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Moved</a:t>
            </a:r>
            <a:r>
              <a:rPr sz="1700" spc="10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Permanently</a:t>
            </a:r>
            <a:r>
              <a:rPr sz="1700" spc="1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10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документ</a:t>
            </a:r>
            <a:r>
              <a:rPr sz="1700" spc="10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сменил</a:t>
            </a:r>
            <a:r>
              <a:rPr sz="1700" spc="10" dirty="0">
                <a:latin typeface="Arial Unicode MS"/>
                <a:cs typeface="Arial Unicode MS"/>
              </a:rPr>
              <a:t> </a:t>
            </a:r>
            <a:r>
              <a:rPr sz="1700" spc="-25" dirty="0">
                <a:latin typeface="Arial Unicode MS"/>
                <a:cs typeface="Arial Unicode MS"/>
              </a:rPr>
              <a:t>URL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302 </a:t>
            </a:r>
            <a:r>
              <a:rPr sz="1700" spc="55" dirty="0">
                <a:latin typeface="Arial Unicode MS"/>
                <a:cs typeface="Arial Unicode MS"/>
              </a:rPr>
              <a:t>Found</a:t>
            </a:r>
            <a:r>
              <a:rPr sz="1700" dirty="0">
                <a:latin typeface="Arial Unicode MS"/>
                <a:cs typeface="Arial Unicode MS"/>
              </a:rPr>
              <a:t> -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90" dirty="0">
                <a:latin typeface="Arial Unicode MS"/>
                <a:cs typeface="Arial Unicode MS"/>
              </a:rPr>
              <a:t>повторить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запрос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120" dirty="0">
                <a:latin typeface="Arial Unicode MS"/>
                <a:cs typeface="Arial Unicode MS"/>
              </a:rPr>
              <a:t>по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другому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-25" dirty="0">
                <a:latin typeface="Arial Unicode MS"/>
                <a:cs typeface="Arial Unicode MS"/>
              </a:rPr>
              <a:t>URL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304 </a:t>
            </a:r>
            <a:r>
              <a:rPr sz="1700" spc="105" dirty="0">
                <a:latin typeface="Arial Unicode MS"/>
                <a:cs typeface="Arial Unicode MS"/>
              </a:rPr>
              <a:t>Not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Modified</a:t>
            </a:r>
            <a:r>
              <a:rPr sz="1700" dirty="0">
                <a:latin typeface="Arial Unicode MS"/>
                <a:cs typeface="Arial Unicode MS"/>
              </a:rPr>
              <a:t> - </a:t>
            </a:r>
            <a:r>
              <a:rPr sz="1700" spc="70" dirty="0">
                <a:latin typeface="Arial Unicode MS"/>
                <a:cs typeface="Arial Unicode MS"/>
              </a:rPr>
              <a:t>документ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90" dirty="0">
                <a:latin typeface="Arial Unicode MS"/>
                <a:cs typeface="Arial Unicode MS"/>
              </a:rPr>
              <a:t>не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изменился,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использовать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кеш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2"/>
            <a:ext cx="4286885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-210" dirty="0"/>
              <a:t>HTTP</a:t>
            </a:r>
            <a:r>
              <a:rPr spc="-60" dirty="0"/>
              <a:t> </a:t>
            </a:r>
            <a:r>
              <a:rPr dirty="0"/>
              <a:t>коды</a:t>
            </a:r>
            <a:r>
              <a:rPr spc="-70" dirty="0"/>
              <a:t> </a:t>
            </a:r>
            <a:r>
              <a:rPr dirty="0"/>
              <a:t>ответа</a:t>
            </a:r>
            <a:r>
              <a:rPr spc="-65" dirty="0"/>
              <a:t> </a:t>
            </a:r>
            <a:r>
              <a:rPr spc="-50" dirty="0"/>
              <a:t>(2)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78"/>
            <a:ext cx="7589520" cy="293306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400</a:t>
            </a:r>
            <a:r>
              <a:rPr sz="1700" spc="5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Bad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Request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55" dirty="0">
                <a:latin typeface="Arial Unicode MS"/>
                <a:cs typeface="Arial Unicode MS"/>
              </a:rPr>
              <a:t> </a:t>
            </a:r>
            <a:r>
              <a:rPr sz="1700" spc="105" dirty="0">
                <a:latin typeface="Arial Unicode MS"/>
                <a:cs typeface="Arial Unicode MS"/>
              </a:rPr>
              <a:t>неправильный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синтаксис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запроса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401</a:t>
            </a:r>
            <a:r>
              <a:rPr sz="1700" spc="75" dirty="0">
                <a:latin typeface="Arial Unicode MS"/>
                <a:cs typeface="Arial Unicode MS"/>
              </a:rPr>
              <a:t> Unauthorized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7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требуется</a:t>
            </a:r>
            <a:r>
              <a:rPr sz="1700" spc="75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авторизация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403</a:t>
            </a:r>
            <a:r>
              <a:rPr sz="1700" spc="40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Forbidden</a:t>
            </a:r>
            <a:r>
              <a:rPr sz="1700" spc="4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40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нет</a:t>
            </a:r>
            <a:r>
              <a:rPr sz="1700" spc="4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доступа</a:t>
            </a:r>
            <a:r>
              <a:rPr sz="1700" spc="4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(неверная</a:t>
            </a:r>
            <a:r>
              <a:rPr sz="1700" spc="45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авторизация)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404 </a:t>
            </a:r>
            <a:r>
              <a:rPr sz="1700" spc="105" dirty="0">
                <a:latin typeface="Arial Unicode MS"/>
                <a:cs typeface="Arial Unicode MS"/>
              </a:rPr>
              <a:t>Not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Found</a:t>
            </a:r>
            <a:r>
              <a:rPr sz="1700" dirty="0">
                <a:latin typeface="Arial Unicode MS"/>
                <a:cs typeface="Arial Unicode MS"/>
              </a:rPr>
              <a:t> - </a:t>
            </a:r>
            <a:r>
              <a:rPr sz="1700" spc="70" dirty="0">
                <a:latin typeface="Arial Unicode MS"/>
                <a:cs typeface="Arial Unicode MS"/>
              </a:rPr>
              <a:t>документ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90" dirty="0">
                <a:latin typeface="Arial Unicode MS"/>
                <a:cs typeface="Arial Unicode MS"/>
              </a:rPr>
              <a:t>не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найден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500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Internal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Server</a:t>
            </a:r>
            <a:r>
              <a:rPr sz="1700" spc="60" dirty="0">
                <a:latin typeface="Arial Unicode MS"/>
                <a:cs typeface="Arial Unicode MS"/>
              </a:rPr>
              <a:t> Error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неожиданная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spc="105" dirty="0">
                <a:latin typeface="Arial Unicode MS"/>
                <a:cs typeface="Arial Unicode MS"/>
              </a:rPr>
              <a:t>ошибка</a:t>
            </a:r>
            <a:r>
              <a:rPr sz="1700" spc="6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сервера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spc="35" dirty="0">
                <a:latin typeface="Arial Unicode MS"/>
                <a:cs typeface="Arial Unicode MS"/>
              </a:rPr>
              <a:t>(application)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502</a:t>
            </a:r>
            <a:r>
              <a:rPr sz="1700" spc="8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Bad</a:t>
            </a:r>
            <a:r>
              <a:rPr sz="1700" spc="8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Gateway</a:t>
            </a:r>
            <a:r>
              <a:rPr sz="1700" spc="8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85" dirty="0">
                <a:latin typeface="Arial Unicode MS"/>
                <a:cs typeface="Arial Unicode MS"/>
              </a:rPr>
              <a:t> проксируемый</a:t>
            </a:r>
            <a:r>
              <a:rPr sz="1700" spc="8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сервер</a:t>
            </a:r>
            <a:r>
              <a:rPr sz="1700" spc="8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отвечает</a:t>
            </a:r>
            <a:r>
              <a:rPr sz="1700" spc="8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с</a:t>
            </a:r>
            <a:r>
              <a:rPr sz="1700" spc="80" dirty="0">
                <a:latin typeface="Arial Unicode MS"/>
                <a:cs typeface="Arial Unicode MS"/>
              </a:rPr>
              <a:t> </a:t>
            </a:r>
            <a:r>
              <a:rPr sz="1700" spc="110" dirty="0">
                <a:latin typeface="Arial Unicode MS"/>
                <a:cs typeface="Arial Unicode MS"/>
              </a:rPr>
              <a:t>ошибкой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504</a:t>
            </a:r>
            <a:r>
              <a:rPr sz="1700" spc="3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Gateway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Timeout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проксируемый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сервер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spc="90" dirty="0">
                <a:latin typeface="Arial Unicode MS"/>
                <a:cs typeface="Arial Unicode MS"/>
              </a:rPr>
              <a:t>не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отвечает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2"/>
            <a:ext cx="5067300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/>
              <a:t>Заголовки</a:t>
            </a:r>
            <a:r>
              <a:rPr spc="95" dirty="0"/>
              <a:t> </a:t>
            </a:r>
            <a:r>
              <a:rPr spc="-210" dirty="0"/>
              <a:t>HTTP</a:t>
            </a:r>
            <a:r>
              <a:rPr spc="95" dirty="0"/>
              <a:t> </a:t>
            </a:r>
            <a:r>
              <a:rPr spc="-10" dirty="0"/>
              <a:t>(общие)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78"/>
            <a:ext cx="7479665" cy="337375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>
              <a:lnSpc>
                <a:spcPct val="100000"/>
              </a:lnSpc>
              <a:spcBef>
                <a:spcPts val="135"/>
              </a:spcBef>
            </a:pPr>
            <a:r>
              <a:rPr sz="1700" dirty="0">
                <a:latin typeface="Arial Unicode MS"/>
                <a:cs typeface="Arial Unicode MS"/>
              </a:rPr>
              <a:t>Для</a:t>
            </a:r>
            <a:r>
              <a:rPr sz="1700" spc="65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управления </a:t>
            </a:r>
            <a:r>
              <a:rPr sz="1700" spc="75" dirty="0">
                <a:latin typeface="Arial Unicode MS"/>
                <a:cs typeface="Arial Unicode MS"/>
              </a:rPr>
              <a:t>соединением</a:t>
            </a:r>
            <a:r>
              <a:rPr sz="1700" spc="70" dirty="0">
                <a:latin typeface="Arial Unicode MS"/>
                <a:cs typeface="Arial Unicode MS"/>
              </a:rPr>
              <a:t> </a:t>
            </a:r>
            <a:r>
              <a:rPr sz="1700" spc="140" dirty="0">
                <a:latin typeface="Arial Unicode MS"/>
                <a:cs typeface="Arial Unicode MS"/>
              </a:rPr>
              <a:t>и</a:t>
            </a:r>
            <a:r>
              <a:rPr sz="1700" spc="7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форматом</a:t>
            </a:r>
            <a:r>
              <a:rPr sz="1700" spc="70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сообщения</a:t>
            </a:r>
            <a:r>
              <a:rPr sz="1700" spc="70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(документа)</a:t>
            </a:r>
            <a:endParaRPr sz="1700">
              <a:latin typeface="Arial Unicode MS"/>
              <a:cs typeface="Arial Unicode MS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8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Content-Type</a:t>
            </a:r>
            <a:r>
              <a:rPr sz="1700" spc="11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114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MIME</a:t>
            </a:r>
            <a:r>
              <a:rPr sz="1700" spc="114" dirty="0">
                <a:latin typeface="Arial Unicode MS"/>
                <a:cs typeface="Arial Unicode MS"/>
              </a:rPr>
              <a:t> </a:t>
            </a:r>
            <a:r>
              <a:rPr sz="1700" spc="105" dirty="0">
                <a:latin typeface="Arial Unicode MS"/>
                <a:cs typeface="Arial Unicode MS"/>
              </a:rPr>
              <a:t>тип</a:t>
            </a:r>
            <a:r>
              <a:rPr sz="1700" spc="114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документа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5" dirty="0">
                <a:latin typeface="Arial Unicode MS"/>
                <a:cs typeface="Arial Unicode MS"/>
              </a:rPr>
              <a:t>Content-</a:t>
            </a:r>
            <a:r>
              <a:rPr sz="1700" spc="60" dirty="0">
                <a:latin typeface="Arial Unicode MS"/>
                <a:cs typeface="Arial Unicode MS"/>
              </a:rPr>
              <a:t>Length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длина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сообщения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Content-</a:t>
            </a:r>
            <a:r>
              <a:rPr sz="1700" spc="50" dirty="0">
                <a:latin typeface="Arial Unicode MS"/>
                <a:cs typeface="Arial Unicode MS"/>
              </a:rPr>
              <a:t>Encoding</a:t>
            </a:r>
            <a:r>
              <a:rPr sz="1700" spc="10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110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кодирование</a:t>
            </a:r>
            <a:r>
              <a:rPr sz="1700" spc="105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документа,</a:t>
            </a:r>
            <a:r>
              <a:rPr sz="1700" spc="110" dirty="0">
                <a:latin typeface="Arial Unicode MS"/>
                <a:cs typeface="Arial Unicode MS"/>
              </a:rPr>
              <a:t> </a:t>
            </a:r>
            <a:r>
              <a:rPr sz="1700" spc="105" dirty="0">
                <a:latin typeface="Arial Unicode MS"/>
                <a:cs typeface="Arial Unicode MS"/>
              </a:rPr>
              <a:t>например</a:t>
            </a:r>
            <a:r>
              <a:rPr sz="1700" spc="11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gzip-</a:t>
            </a:r>
            <a:r>
              <a:rPr sz="1700" spc="-10" dirty="0">
                <a:latin typeface="Arial Unicode MS"/>
                <a:cs typeface="Arial Unicode MS"/>
              </a:rPr>
              <a:t>сжатие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Transfer-Encoding</a:t>
            </a:r>
            <a:r>
              <a:rPr sz="1700" spc="12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13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формат</a:t>
            </a:r>
            <a:r>
              <a:rPr sz="1700" spc="13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передачи,</a:t>
            </a:r>
            <a:r>
              <a:rPr sz="1700" spc="12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например,</a:t>
            </a:r>
            <a:r>
              <a:rPr sz="1700" spc="13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chunked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60" dirty="0">
                <a:latin typeface="Arial Unicode MS"/>
                <a:cs typeface="Arial Unicode MS"/>
              </a:rPr>
              <a:t>Connection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управление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соединением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5" dirty="0">
                <a:latin typeface="Arial Unicode MS"/>
                <a:cs typeface="Arial Unicode MS"/>
              </a:rPr>
              <a:t>Upgrade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смена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протокола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15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5"/>
            <a:ext cx="5367020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/>
              <a:t>Заголовки</a:t>
            </a:r>
            <a:r>
              <a:rPr spc="95" dirty="0"/>
              <a:t> </a:t>
            </a:r>
            <a:r>
              <a:rPr spc="-210" dirty="0"/>
              <a:t>HTTP</a:t>
            </a:r>
            <a:r>
              <a:rPr spc="95" dirty="0"/>
              <a:t> </a:t>
            </a:r>
            <a:r>
              <a:rPr spc="45" dirty="0"/>
              <a:t>запросов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80"/>
            <a:ext cx="6297295" cy="24923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75" dirty="0">
                <a:latin typeface="Arial Unicode MS"/>
                <a:cs typeface="Arial Unicode MS"/>
              </a:rPr>
              <a:t>Authorization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авторизация,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чаще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всего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логин/пароль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Cookie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передача</a:t>
            </a:r>
            <a:r>
              <a:rPr sz="1700" spc="4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состояния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(сессии)</a:t>
            </a:r>
            <a:r>
              <a:rPr sz="1700" spc="4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на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spc="45" dirty="0">
                <a:latin typeface="Arial Unicode MS"/>
                <a:cs typeface="Arial Unicode MS"/>
              </a:rPr>
              <a:t>сервер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Referer</a:t>
            </a:r>
            <a:r>
              <a:rPr sz="1700" spc="2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25" dirty="0">
                <a:latin typeface="Arial Unicode MS"/>
                <a:cs typeface="Arial Unicode MS"/>
              </a:rPr>
              <a:t> </a:t>
            </a:r>
            <a:r>
              <a:rPr sz="1700" spc="-45" dirty="0">
                <a:latin typeface="Arial Unicode MS"/>
                <a:cs typeface="Arial Unicode MS"/>
              </a:rPr>
              <a:t>URL</a:t>
            </a:r>
            <a:r>
              <a:rPr sz="1700" spc="25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предыдущего</a:t>
            </a:r>
            <a:r>
              <a:rPr sz="1700" spc="25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документа,</a:t>
            </a:r>
            <a:r>
              <a:rPr sz="1700" spc="20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контекст</a:t>
            </a:r>
            <a:r>
              <a:rPr sz="1700" spc="25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запроса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User-Agent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6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описание</a:t>
            </a:r>
            <a:r>
              <a:rPr sz="1700" spc="60" dirty="0">
                <a:latin typeface="Arial Unicode MS"/>
                <a:cs typeface="Arial Unicode MS"/>
              </a:rPr>
              <a:t> web-</a:t>
            </a:r>
            <a:r>
              <a:rPr sz="1700" spc="55" dirty="0">
                <a:latin typeface="Arial Unicode MS"/>
                <a:cs typeface="Arial Unicode MS"/>
              </a:rPr>
              <a:t>клиента,</a:t>
            </a:r>
            <a:r>
              <a:rPr sz="1700" spc="6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версия </a:t>
            </a:r>
            <a:r>
              <a:rPr sz="1700" spc="45" dirty="0">
                <a:latin typeface="Arial Unicode MS"/>
                <a:cs typeface="Arial Unicode MS"/>
              </a:rPr>
              <a:t>браузера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If-Modified-</a:t>
            </a:r>
            <a:r>
              <a:rPr sz="1700" spc="50" dirty="0">
                <a:latin typeface="Arial Unicode MS"/>
                <a:cs typeface="Arial Unicode MS"/>
              </a:rPr>
              <a:t>Since</a:t>
            </a:r>
            <a:r>
              <a:rPr sz="1700" spc="10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105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условный</a:t>
            </a:r>
            <a:r>
              <a:rPr sz="1700" spc="105" dirty="0">
                <a:latin typeface="Arial Unicode MS"/>
                <a:cs typeface="Arial Unicode MS"/>
              </a:rPr>
              <a:t> </a:t>
            </a:r>
            <a:r>
              <a:rPr sz="1700" spc="-105" dirty="0">
                <a:latin typeface="Arial Unicode MS"/>
                <a:cs typeface="Arial Unicode MS"/>
              </a:rPr>
              <a:t>GET</a:t>
            </a:r>
            <a:r>
              <a:rPr sz="1700" spc="100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запрос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5" dirty="0">
                <a:latin typeface="Arial Unicode MS"/>
                <a:cs typeface="Arial Unicode MS"/>
              </a:rPr>
              <a:t>Accept-</a:t>
            </a:r>
            <a:r>
              <a:rPr sz="1700" dirty="0">
                <a:latin typeface="Arial Unicode MS"/>
                <a:cs typeface="Arial Unicode MS"/>
              </a:rPr>
              <a:t>*</a:t>
            </a:r>
            <a:r>
              <a:rPr sz="1700" spc="14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14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согласование</a:t>
            </a:r>
            <a:r>
              <a:rPr sz="1700" spc="15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(negotiation)</a:t>
            </a:r>
            <a:r>
              <a:rPr sz="1700" spc="14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содержимого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16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4"/>
            <a:ext cx="5073015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/>
              <a:t>Заголовки</a:t>
            </a:r>
            <a:r>
              <a:rPr spc="95" dirty="0"/>
              <a:t> </a:t>
            </a:r>
            <a:r>
              <a:rPr spc="-210" dirty="0"/>
              <a:t>HTTP</a:t>
            </a:r>
            <a:r>
              <a:rPr spc="95" dirty="0"/>
              <a:t> </a:t>
            </a:r>
            <a:r>
              <a:rPr spc="-10" dirty="0"/>
              <a:t>ответов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80"/>
            <a:ext cx="6288405" cy="205232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5" dirty="0">
                <a:latin typeface="Arial Unicode MS"/>
                <a:cs typeface="Arial Unicode MS"/>
              </a:rPr>
              <a:t>Location</a:t>
            </a:r>
            <a:r>
              <a:rPr sz="1700" spc="-2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114" dirty="0">
                <a:latin typeface="Arial Unicode MS"/>
                <a:cs typeface="Arial Unicode MS"/>
              </a:rPr>
              <a:t>новый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-45" dirty="0">
                <a:latin typeface="Arial Unicode MS"/>
                <a:cs typeface="Arial Unicode MS"/>
              </a:rPr>
              <a:t>URL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документа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130" dirty="0">
                <a:latin typeface="Arial Unicode MS"/>
                <a:cs typeface="Arial Unicode MS"/>
              </a:rPr>
              <a:t>при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перенаправлениях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Set-Cookie</a:t>
            </a:r>
            <a:r>
              <a:rPr sz="1700" spc="2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3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установка</a:t>
            </a:r>
            <a:r>
              <a:rPr sz="1700" spc="3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состояния</a:t>
            </a:r>
            <a:r>
              <a:rPr sz="1700" spc="3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(сессии)</a:t>
            </a:r>
            <a:r>
              <a:rPr sz="1700" spc="2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в</a:t>
            </a:r>
            <a:r>
              <a:rPr sz="1700" spc="30" dirty="0">
                <a:latin typeface="Arial Unicode MS"/>
                <a:cs typeface="Arial Unicode MS"/>
              </a:rPr>
              <a:t> </a:t>
            </a:r>
            <a:r>
              <a:rPr sz="1700" spc="45" dirty="0">
                <a:latin typeface="Arial Unicode MS"/>
                <a:cs typeface="Arial Unicode MS"/>
              </a:rPr>
              <a:t>браузере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60" dirty="0">
                <a:latin typeface="Arial Unicode MS"/>
                <a:cs typeface="Arial Unicode MS"/>
              </a:rPr>
              <a:t>Last-Modified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 дата </a:t>
            </a:r>
            <a:r>
              <a:rPr sz="1700" spc="55" dirty="0">
                <a:latin typeface="Arial Unicode MS"/>
                <a:cs typeface="Arial Unicode MS"/>
              </a:rPr>
              <a:t>последнего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90" dirty="0">
                <a:latin typeface="Arial Unicode MS"/>
                <a:cs typeface="Arial Unicode MS"/>
              </a:rPr>
              <a:t>изменения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документа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0" dirty="0">
                <a:latin typeface="Arial Unicode MS"/>
                <a:cs typeface="Arial Unicode MS"/>
              </a:rPr>
              <a:t>Date</a:t>
            </a:r>
            <a:r>
              <a:rPr sz="1700" spc="12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12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Дата</a:t>
            </a:r>
            <a:r>
              <a:rPr sz="1700" spc="12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на</a:t>
            </a:r>
            <a:r>
              <a:rPr sz="1700" spc="12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сервере,</a:t>
            </a:r>
            <a:r>
              <a:rPr sz="1700" spc="12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для</a:t>
            </a:r>
            <a:r>
              <a:rPr sz="1700" spc="12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согласования</a:t>
            </a:r>
            <a:r>
              <a:rPr sz="1700" spc="120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кешей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Server</a:t>
            </a:r>
            <a:r>
              <a:rPr sz="1700" spc="9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9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описание</a:t>
            </a:r>
            <a:r>
              <a:rPr sz="1700" spc="9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web-сервера,</a:t>
            </a:r>
            <a:r>
              <a:rPr sz="1700" spc="9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название</a:t>
            </a:r>
            <a:r>
              <a:rPr sz="1700" spc="95" dirty="0">
                <a:latin typeface="Arial Unicode MS"/>
                <a:cs typeface="Arial Unicode MS"/>
              </a:rPr>
              <a:t> </a:t>
            </a:r>
            <a:r>
              <a:rPr sz="1700" spc="140" dirty="0">
                <a:latin typeface="Arial Unicode MS"/>
                <a:cs typeface="Arial Unicode MS"/>
              </a:rPr>
              <a:t>и</a:t>
            </a:r>
            <a:r>
              <a:rPr sz="1700" spc="95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версия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77796"/>
            <a:ext cx="9398000" cy="5873750"/>
          </a:xfrm>
          <a:custGeom>
            <a:avLst/>
            <a:gdLst/>
            <a:ahLst/>
            <a:cxnLst/>
            <a:rect l="l" t="t" r="r" b="b"/>
            <a:pathLst>
              <a:path w="9398000" h="5873750">
                <a:moveTo>
                  <a:pt x="9397999" y="5873749"/>
                </a:moveTo>
                <a:lnTo>
                  <a:pt x="0" y="5873749"/>
                </a:lnTo>
                <a:lnTo>
                  <a:pt x="0" y="0"/>
                </a:lnTo>
                <a:lnTo>
                  <a:pt x="9397999" y="0"/>
                </a:lnTo>
                <a:lnTo>
                  <a:pt x="9397999" y="5873749"/>
                </a:lnTo>
                <a:close/>
              </a:path>
            </a:pathLst>
          </a:custGeom>
          <a:solidFill>
            <a:srgbClr val="52A2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162049" y="1486693"/>
            <a:ext cx="5853430" cy="296227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ts val="7934"/>
              </a:lnSpc>
              <a:spcBef>
                <a:spcPts val="125"/>
              </a:spcBef>
            </a:pPr>
            <a:r>
              <a:rPr sz="7200" spc="-45" dirty="0">
                <a:solidFill>
                  <a:srgbClr val="FFFFFF"/>
                </a:solidFill>
                <a:latin typeface="Arial Unicode MS"/>
                <a:cs typeface="Arial Unicode MS"/>
              </a:rPr>
              <a:t>HTTP/1.1</a:t>
            </a:r>
            <a:endParaRPr sz="7200">
              <a:latin typeface="Arial Unicode MS"/>
              <a:cs typeface="Arial Unicode MS"/>
            </a:endParaRPr>
          </a:p>
          <a:p>
            <a:pPr marL="12700">
              <a:lnSpc>
                <a:spcPts val="7225"/>
              </a:lnSpc>
            </a:pPr>
            <a:r>
              <a:rPr sz="7200" spc="65" dirty="0">
                <a:solidFill>
                  <a:srgbClr val="FFFFFF"/>
                </a:solidFill>
                <a:latin typeface="Arial Unicode MS"/>
                <a:cs typeface="Arial Unicode MS"/>
              </a:rPr>
              <a:t>управление</a:t>
            </a:r>
            <a:endParaRPr sz="7200">
              <a:latin typeface="Arial Unicode MS"/>
              <a:cs typeface="Arial Unicode MS"/>
            </a:endParaRPr>
          </a:p>
          <a:p>
            <a:pPr marL="12700">
              <a:lnSpc>
                <a:spcPts val="7934"/>
              </a:lnSpc>
            </a:pPr>
            <a:r>
              <a:rPr sz="7200" spc="70" dirty="0">
                <a:solidFill>
                  <a:srgbClr val="FFFFFF"/>
                </a:solidFill>
                <a:latin typeface="Arial Unicode MS"/>
                <a:cs typeface="Arial Unicode MS"/>
              </a:rPr>
              <a:t>соединением</a:t>
            </a:r>
            <a:endParaRPr sz="72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31144" y="1058858"/>
            <a:ext cx="4515445" cy="383629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18</a:t>
            </a:fld>
            <a:endParaRPr spc="-25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19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80"/>
            <a:ext cx="3785235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/>
              <a:t>Общие</a:t>
            </a:r>
            <a:r>
              <a:rPr spc="165" dirty="0"/>
              <a:t> </a:t>
            </a:r>
            <a:r>
              <a:rPr spc="125" dirty="0"/>
              <a:t>принципы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5073" y="1862985"/>
            <a:ext cx="7217409" cy="16116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700" spc="70" dirty="0">
                <a:latin typeface="Arial Unicode MS"/>
                <a:cs typeface="Arial Unicode MS"/>
              </a:rPr>
              <a:t>Протокол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HTTP/1.0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предполагает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закрытие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-125" dirty="0">
                <a:latin typeface="Arial Unicode MS"/>
                <a:cs typeface="Arial Unicode MS"/>
              </a:rPr>
              <a:t>TCP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соединения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сразу</a:t>
            </a:r>
            <a:endParaRPr sz="1700">
              <a:latin typeface="Arial Unicode MS"/>
              <a:cs typeface="Arial Unicode MS"/>
            </a:endParaRPr>
          </a:p>
          <a:p>
            <a:pPr marL="12700">
              <a:lnSpc>
                <a:spcPct val="100000"/>
              </a:lnSpc>
              <a:spcBef>
                <a:spcPts val="1425"/>
              </a:spcBef>
            </a:pPr>
            <a:r>
              <a:rPr sz="1700" spc="55" dirty="0">
                <a:latin typeface="Arial Unicode MS"/>
                <a:cs typeface="Arial Unicode MS"/>
              </a:rPr>
              <a:t>после</a:t>
            </a:r>
            <a:r>
              <a:rPr sz="1700" spc="10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ответа</a:t>
            </a:r>
            <a:r>
              <a:rPr sz="1700" spc="100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сервера.</a:t>
            </a:r>
            <a:endParaRPr sz="1700">
              <a:latin typeface="Arial Unicode MS"/>
              <a:cs typeface="Arial Unicode MS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800">
              <a:latin typeface="Arial Unicode MS"/>
              <a:cs typeface="Arial Unicode MS"/>
            </a:endParaRPr>
          </a:p>
          <a:p>
            <a:pPr marL="12700">
              <a:lnSpc>
                <a:spcPct val="100000"/>
              </a:lnSpc>
            </a:pPr>
            <a:r>
              <a:rPr sz="1700" spc="70" dirty="0">
                <a:latin typeface="Arial Unicode MS"/>
                <a:cs typeface="Arial Unicode MS"/>
              </a:rPr>
              <a:t>Протокол</a:t>
            </a:r>
            <a:r>
              <a:rPr sz="1700" dirty="0">
                <a:latin typeface="Arial Unicode MS"/>
                <a:cs typeface="Arial Unicode MS"/>
              </a:rPr>
              <a:t> HTTP/1.1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предполагает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удержание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-125" dirty="0">
                <a:latin typeface="Arial Unicode MS"/>
                <a:cs typeface="Arial Unicode MS"/>
              </a:rPr>
              <a:t>TCP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соединения,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-20" dirty="0">
                <a:latin typeface="Arial Unicode MS"/>
                <a:cs typeface="Arial Unicode MS"/>
              </a:rPr>
              <a:t>если</a:t>
            </a:r>
            <a:endParaRPr sz="1700">
              <a:latin typeface="Arial Unicode MS"/>
              <a:cs typeface="Arial Unicode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5073" y="3625110"/>
            <a:ext cx="2037714" cy="2901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700" spc="90" dirty="0">
                <a:latin typeface="Arial Unicode MS"/>
                <a:cs typeface="Arial Unicode MS"/>
              </a:rPr>
              <a:t>не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было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заголовка</a:t>
            </a:r>
            <a:endParaRPr sz="1700">
              <a:latin typeface="Arial Unicode MS"/>
              <a:cs typeface="Arial Unicode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982763" y="3619454"/>
            <a:ext cx="2377440" cy="321310"/>
          </a:xfrm>
          <a:prstGeom prst="rect">
            <a:avLst/>
          </a:prstGeom>
          <a:solidFill>
            <a:srgbClr val="000000">
              <a:alpha val="7839"/>
            </a:srgbClr>
          </a:solidFill>
        </p:spPr>
        <p:txBody>
          <a:bodyPr vert="horz" wrap="square" lIns="0" tIns="22225" rIns="0" bIns="0" rtlCol="0">
            <a:spAutoFit/>
          </a:bodyPr>
          <a:lstStyle/>
          <a:p>
            <a:pPr marL="68580">
              <a:lnSpc>
                <a:spcPct val="100000"/>
              </a:lnSpc>
              <a:spcBef>
                <a:spcPts val="175"/>
              </a:spcBef>
            </a:pPr>
            <a:r>
              <a:rPr sz="1700" dirty="0">
                <a:latin typeface="Courier New"/>
                <a:cs typeface="Courier New"/>
              </a:rPr>
              <a:t>Connection:</a:t>
            </a:r>
            <a:r>
              <a:rPr sz="1700" spc="240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Courier New"/>
                <a:cs typeface="Courier New"/>
              </a:rPr>
              <a:t>close</a:t>
            </a:r>
            <a:endParaRPr sz="17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349964" y="3625110"/>
            <a:ext cx="84455" cy="2901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700" spc="-15" dirty="0">
                <a:latin typeface="Arial Unicode MS"/>
                <a:cs typeface="Arial Unicode MS"/>
              </a:rPr>
              <a:t>.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4"/>
            <a:ext cx="5770245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/>
              <a:t>Какие</a:t>
            </a:r>
            <a:r>
              <a:rPr spc="10" dirty="0"/>
              <a:t> </a:t>
            </a:r>
            <a:r>
              <a:rPr dirty="0"/>
              <a:t>задачи</a:t>
            </a:r>
            <a:r>
              <a:rPr spc="10" dirty="0"/>
              <a:t> </a:t>
            </a:r>
            <a:r>
              <a:rPr dirty="0"/>
              <a:t>решает</a:t>
            </a:r>
            <a:r>
              <a:rPr spc="10" dirty="0"/>
              <a:t> </a:t>
            </a:r>
            <a:r>
              <a:rPr spc="-280" dirty="0"/>
              <a:t>HTTP?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80"/>
            <a:ext cx="4618355" cy="293306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Передача</a:t>
            </a:r>
            <a:r>
              <a:rPr sz="1700" spc="365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документов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Передача</a:t>
            </a:r>
            <a:r>
              <a:rPr sz="1700" spc="37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мета-информации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60" dirty="0">
                <a:latin typeface="Arial Unicode MS"/>
                <a:cs typeface="Arial Unicode MS"/>
              </a:rPr>
              <a:t>Авторизация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5" dirty="0">
                <a:latin typeface="Arial Unicode MS"/>
                <a:cs typeface="Arial Unicode MS"/>
              </a:rPr>
              <a:t>Поддержка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сессий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95" dirty="0">
                <a:latin typeface="Arial Unicode MS"/>
                <a:cs typeface="Arial Unicode MS"/>
              </a:rPr>
              <a:t>Кеширование</a:t>
            </a:r>
            <a:r>
              <a:rPr sz="1700" spc="10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документов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Согласование</a:t>
            </a:r>
            <a:r>
              <a:rPr sz="1700" spc="245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содержимого</a:t>
            </a:r>
            <a:r>
              <a:rPr sz="1700" spc="245" dirty="0">
                <a:latin typeface="Arial Unicode MS"/>
                <a:cs typeface="Arial Unicode MS"/>
              </a:rPr>
              <a:t> </a:t>
            </a:r>
            <a:r>
              <a:rPr sz="1700" spc="45" dirty="0">
                <a:latin typeface="Arial Unicode MS"/>
                <a:cs typeface="Arial Unicode MS"/>
              </a:rPr>
              <a:t>(negotiation)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65" dirty="0">
                <a:latin typeface="Arial Unicode MS"/>
                <a:cs typeface="Arial Unicode MS"/>
              </a:rPr>
              <a:t>Управление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соединением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20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0"/>
            <a:ext cx="6324600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55" dirty="0"/>
              <a:t>Логика</a:t>
            </a:r>
            <a:r>
              <a:rPr spc="65" dirty="0"/>
              <a:t> </a:t>
            </a:r>
            <a:r>
              <a:rPr dirty="0"/>
              <a:t>управления</a:t>
            </a:r>
            <a:r>
              <a:rPr spc="65" dirty="0"/>
              <a:t> </a:t>
            </a:r>
            <a:r>
              <a:rPr spc="125" dirty="0"/>
              <a:t>в</a:t>
            </a:r>
            <a:r>
              <a:rPr spc="70" dirty="0"/>
              <a:t> </a:t>
            </a:r>
            <a:r>
              <a:rPr spc="-50" dirty="0"/>
              <a:t>HTTP/1.1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76"/>
            <a:ext cx="5431790" cy="117094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>
              <a:lnSpc>
                <a:spcPct val="100000"/>
              </a:lnSpc>
              <a:spcBef>
                <a:spcPts val="135"/>
              </a:spcBef>
            </a:pPr>
            <a:r>
              <a:rPr sz="1700" spc="55" dirty="0">
                <a:latin typeface="Arial Unicode MS"/>
                <a:cs typeface="Arial Unicode MS"/>
              </a:rPr>
              <a:t>Соединение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должно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быть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закрыто,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если:</a:t>
            </a:r>
            <a:endParaRPr sz="1700">
              <a:latin typeface="Arial Unicode MS"/>
              <a:cs typeface="Arial Unicode MS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8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5" dirty="0">
                <a:latin typeface="Arial Unicode MS"/>
                <a:cs typeface="Arial Unicode MS"/>
              </a:rPr>
              <a:t>cервер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105" dirty="0">
                <a:latin typeface="Arial Unicode MS"/>
                <a:cs typeface="Arial Unicode MS"/>
              </a:rPr>
              <a:t>или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клиент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использует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-40" dirty="0">
                <a:latin typeface="Arial Unicode MS"/>
                <a:cs typeface="Arial Unicode MS"/>
              </a:rPr>
              <a:t>HTTP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младше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-25" dirty="0">
                <a:latin typeface="Arial Unicode MS"/>
                <a:cs typeface="Arial Unicode MS"/>
              </a:rPr>
              <a:t>1.1</a:t>
            </a:r>
            <a:endParaRPr sz="1700">
              <a:latin typeface="Arial Unicode MS"/>
              <a:cs typeface="Arial Unicode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3871" y="3184569"/>
            <a:ext cx="4371975" cy="2901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5" dirty="0">
                <a:latin typeface="Arial Unicode MS"/>
                <a:cs typeface="Arial Unicode MS"/>
              </a:rPr>
              <a:t>cервер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spc="105" dirty="0">
                <a:latin typeface="Arial Unicode MS"/>
                <a:cs typeface="Arial Unicode MS"/>
              </a:rPr>
              <a:t>или</a:t>
            </a:r>
            <a:r>
              <a:rPr sz="1700" spc="65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клиент</a:t>
            </a:r>
            <a:r>
              <a:rPr sz="1700" spc="6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передал</a:t>
            </a:r>
            <a:r>
              <a:rPr sz="1700" spc="65" dirty="0">
                <a:latin typeface="Arial Unicode MS"/>
                <a:cs typeface="Arial Unicode MS"/>
              </a:rPr>
              <a:t> заголовок</a:t>
            </a:r>
            <a:endParaRPr sz="1700">
              <a:latin typeface="Arial Unicode MS"/>
              <a:cs typeface="Arial Unicode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084464" y="3178913"/>
            <a:ext cx="2367915" cy="321310"/>
          </a:xfrm>
          <a:prstGeom prst="rect">
            <a:avLst/>
          </a:prstGeom>
          <a:solidFill>
            <a:srgbClr val="000000">
              <a:alpha val="7839"/>
            </a:srgbClr>
          </a:solidFill>
        </p:spPr>
        <p:txBody>
          <a:bodyPr vert="horz" wrap="square" lIns="0" tIns="22225" rIns="0" bIns="0" rtlCol="0">
            <a:spAutoFit/>
          </a:bodyPr>
          <a:lstStyle/>
          <a:p>
            <a:pPr marL="59690">
              <a:lnSpc>
                <a:spcPct val="100000"/>
              </a:lnSpc>
              <a:spcBef>
                <a:spcPts val="175"/>
              </a:spcBef>
            </a:pPr>
            <a:r>
              <a:rPr sz="1700" dirty="0">
                <a:latin typeface="Courier New"/>
                <a:cs typeface="Courier New"/>
              </a:rPr>
              <a:t>Connection:</a:t>
            </a:r>
            <a:r>
              <a:rPr sz="1700" spc="240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Courier New"/>
                <a:cs typeface="Courier New"/>
              </a:rPr>
              <a:t>close</a:t>
            </a:r>
            <a:endParaRPr sz="17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3871" y="3625101"/>
            <a:ext cx="7518400" cy="95059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120" dirty="0">
                <a:latin typeface="Arial Unicode MS"/>
                <a:cs typeface="Arial Unicode MS"/>
              </a:rPr>
              <a:t>по</a:t>
            </a:r>
            <a:r>
              <a:rPr sz="1700" spc="5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истечении</a:t>
            </a:r>
            <a:r>
              <a:rPr sz="1700" spc="5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таймаута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(обычно</a:t>
            </a:r>
            <a:r>
              <a:rPr sz="1700" spc="5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небольшой,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около</a:t>
            </a:r>
            <a:r>
              <a:rPr sz="1700" spc="55" dirty="0">
                <a:latin typeface="Arial Unicode MS"/>
                <a:cs typeface="Arial Unicode MS"/>
              </a:rPr>
              <a:t> </a:t>
            </a:r>
            <a:r>
              <a:rPr sz="1700" spc="-20" dirty="0">
                <a:latin typeface="Arial Unicode MS"/>
                <a:cs typeface="Arial Unicode MS"/>
              </a:rPr>
              <a:t>10с)</a:t>
            </a:r>
            <a:endParaRPr sz="1700">
              <a:latin typeface="Arial Unicode MS"/>
              <a:cs typeface="Arial Unicode MS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800">
              <a:latin typeface="Arial Unicode MS"/>
              <a:cs typeface="Arial Unicode MS"/>
            </a:endParaRPr>
          </a:p>
          <a:p>
            <a:pPr marL="253365">
              <a:lnSpc>
                <a:spcPct val="100000"/>
              </a:lnSpc>
              <a:spcBef>
                <a:spcPts val="5"/>
              </a:spcBef>
            </a:pPr>
            <a:r>
              <a:rPr sz="1700" spc="85" dirty="0">
                <a:latin typeface="Arial Unicode MS"/>
                <a:cs typeface="Arial Unicode MS"/>
              </a:rPr>
              <a:t>Иначе</a:t>
            </a:r>
            <a:r>
              <a:rPr sz="1700" spc="20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соединение</a:t>
            </a:r>
            <a:r>
              <a:rPr sz="1700" spc="2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остается</a:t>
            </a:r>
            <a:r>
              <a:rPr sz="1700" spc="20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открытым</a:t>
            </a:r>
            <a:r>
              <a:rPr sz="1700" spc="2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для</a:t>
            </a:r>
            <a:r>
              <a:rPr sz="1700" spc="20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последующих</a:t>
            </a:r>
            <a:r>
              <a:rPr sz="1700" spc="20" dirty="0">
                <a:latin typeface="Arial Unicode MS"/>
                <a:cs typeface="Arial Unicode MS"/>
              </a:rPr>
              <a:t> </a:t>
            </a:r>
            <a:r>
              <a:rPr sz="1700" spc="45" dirty="0">
                <a:latin typeface="Arial Unicode MS"/>
                <a:cs typeface="Arial Unicode MS"/>
              </a:rPr>
              <a:t>запросов.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21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3"/>
            <a:ext cx="6534150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/>
              <a:t>Ключевые</a:t>
            </a:r>
            <a:r>
              <a:rPr spc="105" dirty="0"/>
              <a:t> </a:t>
            </a:r>
            <a:r>
              <a:rPr spc="55" dirty="0"/>
              <a:t>особенности</a:t>
            </a:r>
            <a:r>
              <a:rPr spc="110" dirty="0"/>
              <a:t> </a:t>
            </a:r>
            <a:r>
              <a:rPr spc="-55" dirty="0"/>
              <a:t>HTTP/2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78"/>
            <a:ext cx="6518909" cy="16116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100" dirty="0">
                <a:latin typeface="Arial Unicode MS"/>
                <a:cs typeface="Arial Unicode MS"/>
              </a:rPr>
              <a:t>Бинарный</a:t>
            </a:r>
            <a:r>
              <a:rPr sz="1700" spc="-30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протокол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75" dirty="0">
                <a:latin typeface="Arial Unicode MS"/>
                <a:cs typeface="Arial Unicode MS"/>
              </a:rPr>
              <a:t>Мультиплексирование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запросов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в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одном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spc="-125" dirty="0">
                <a:latin typeface="Arial Unicode MS"/>
                <a:cs typeface="Arial Unicode MS"/>
              </a:rPr>
              <a:t>TCP</a:t>
            </a:r>
            <a:r>
              <a:rPr sz="1700" spc="-10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соединении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75" dirty="0">
                <a:latin typeface="Arial Unicode MS"/>
                <a:cs typeface="Arial Unicode MS"/>
              </a:rPr>
              <a:t>Приоритезация</a:t>
            </a:r>
            <a:r>
              <a:rPr sz="1700" spc="35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ресурсов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Сжатие</a:t>
            </a:r>
            <a:r>
              <a:rPr sz="1700" spc="15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заголовков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22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8"/>
            <a:ext cx="6534150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/>
              <a:t>Ключевые</a:t>
            </a:r>
            <a:r>
              <a:rPr spc="105" dirty="0"/>
              <a:t> </a:t>
            </a:r>
            <a:r>
              <a:rPr spc="55" dirty="0"/>
              <a:t>особенности</a:t>
            </a:r>
            <a:r>
              <a:rPr spc="110" dirty="0"/>
              <a:t> </a:t>
            </a:r>
            <a:r>
              <a:rPr spc="-55" dirty="0"/>
              <a:t>HTTP/3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84"/>
            <a:ext cx="6518909" cy="117094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0" dirty="0">
                <a:latin typeface="Arial Unicode MS"/>
                <a:cs typeface="Arial Unicode MS"/>
              </a:rPr>
              <a:t>Использует</a:t>
            </a:r>
            <a:r>
              <a:rPr sz="1700" spc="7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UDP</a:t>
            </a:r>
            <a:r>
              <a:rPr sz="1700" spc="7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(отказ</a:t>
            </a:r>
            <a:r>
              <a:rPr sz="1700" spc="7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от</a:t>
            </a:r>
            <a:r>
              <a:rPr sz="1700" spc="75" dirty="0">
                <a:latin typeface="Arial Unicode MS"/>
                <a:cs typeface="Arial Unicode MS"/>
              </a:rPr>
              <a:t> </a:t>
            </a:r>
            <a:r>
              <a:rPr sz="1700" spc="-20" dirty="0">
                <a:latin typeface="Arial Unicode MS"/>
                <a:cs typeface="Arial Unicode MS"/>
              </a:rPr>
              <a:t>TCP)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50" dirty="0">
                <a:latin typeface="Arial Unicode MS"/>
                <a:cs typeface="Arial Unicode MS"/>
              </a:rPr>
              <a:t>Использует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114" dirty="0">
                <a:latin typeface="Arial Unicode MS"/>
                <a:cs typeface="Arial Unicode MS"/>
              </a:rPr>
              <a:t>новый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протокол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-20" dirty="0">
                <a:latin typeface="Arial Unicode MS"/>
                <a:cs typeface="Arial Unicode MS"/>
              </a:rPr>
              <a:t>QUIC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75" dirty="0">
                <a:latin typeface="Arial Unicode MS"/>
                <a:cs typeface="Arial Unicode MS"/>
              </a:rPr>
              <a:t>Мультиплексирование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запросов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на</a:t>
            </a:r>
            <a:r>
              <a:rPr sz="1700" spc="-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транспортном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70" dirty="0">
                <a:latin typeface="Arial Unicode MS"/>
                <a:cs typeface="Arial Unicode MS"/>
              </a:rPr>
              <a:t>уровне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282" y="590800"/>
            <a:ext cx="6174520" cy="477242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23</a:t>
            </a:fld>
            <a:endParaRPr spc="-2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31144" y="1058862"/>
            <a:ext cx="4515445" cy="383629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3</a:t>
            </a:fld>
            <a:endParaRPr spc="-2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4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4"/>
            <a:ext cx="6890384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/>
              <a:t>Ключевые</a:t>
            </a:r>
            <a:r>
              <a:rPr spc="105" dirty="0"/>
              <a:t> </a:t>
            </a:r>
            <a:r>
              <a:rPr spc="55" dirty="0"/>
              <a:t>особенности</a:t>
            </a:r>
            <a:r>
              <a:rPr spc="110" dirty="0"/>
              <a:t> </a:t>
            </a:r>
            <a:r>
              <a:rPr spc="-50" dirty="0"/>
              <a:t>HTTP/1.1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80"/>
            <a:ext cx="5967095" cy="205232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Работает</a:t>
            </a:r>
            <a:r>
              <a:rPr sz="1700" spc="5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поверх</a:t>
            </a:r>
            <a:r>
              <a:rPr sz="1700" spc="60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TCP/TLS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70" dirty="0">
                <a:latin typeface="Arial Unicode MS"/>
                <a:cs typeface="Arial Unicode MS"/>
              </a:rPr>
              <a:t>Протокол</a:t>
            </a:r>
            <a:r>
              <a:rPr sz="1700" spc="1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запрос-</a:t>
            </a:r>
            <a:r>
              <a:rPr sz="1700" spc="-10" dirty="0">
                <a:latin typeface="Arial Unicode MS"/>
                <a:cs typeface="Arial Unicode MS"/>
              </a:rPr>
              <a:t>ответ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Не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поддерживает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состояние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(соединение)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5" dirty="0">
                <a:latin typeface="Arial Unicode MS"/>
                <a:cs typeface="Arial Unicode MS"/>
              </a:rPr>
              <a:t> </a:t>
            </a:r>
            <a:r>
              <a:rPr sz="1700" b="1" spc="-10" dirty="0">
                <a:latin typeface="Tahoma"/>
                <a:cs typeface="Tahoma"/>
              </a:rPr>
              <a:t>stateless</a:t>
            </a:r>
            <a:endParaRPr sz="1700">
              <a:latin typeface="Tahoma"/>
              <a:cs typeface="Tahoma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Font typeface="Arial Unicode MS"/>
              <a:buChar char="•"/>
              <a:tabLst>
                <a:tab pos="253365" algn="l"/>
                <a:tab pos="254000" algn="l"/>
              </a:tabLst>
            </a:pPr>
            <a:r>
              <a:rPr sz="1700" b="1" dirty="0">
                <a:latin typeface="Tahoma"/>
                <a:cs typeface="Tahoma"/>
              </a:rPr>
              <a:t>Текстовый</a:t>
            </a:r>
            <a:r>
              <a:rPr sz="1700" b="1" spc="120" dirty="0">
                <a:latin typeface="Tahoma"/>
                <a:cs typeface="Tahoma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протокол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70" dirty="0">
                <a:latin typeface="Arial Unicode MS"/>
                <a:cs typeface="Arial Unicode MS"/>
              </a:rPr>
              <a:t>Расширяемый</a:t>
            </a:r>
            <a:r>
              <a:rPr sz="1700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протокол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4"/>
            <a:ext cx="3369945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-70" dirty="0"/>
              <a:t>HTTP/1.0</a:t>
            </a:r>
            <a:r>
              <a:rPr spc="-165" dirty="0"/>
              <a:t> </a:t>
            </a:r>
            <a:r>
              <a:rPr spc="-10" dirty="0"/>
              <a:t>запрос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5073" y="1760189"/>
            <a:ext cx="6370320" cy="12369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1458595">
              <a:lnSpc>
                <a:spcPct val="116900"/>
              </a:lnSpc>
              <a:spcBef>
                <a:spcPts val="90"/>
              </a:spcBef>
            </a:pPr>
            <a:r>
              <a:rPr sz="1700" dirty="0">
                <a:latin typeface="Courier New"/>
                <a:cs typeface="Courier New"/>
              </a:rPr>
              <a:t>GET</a:t>
            </a:r>
            <a:r>
              <a:rPr sz="1700" spc="29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http://www.ru/robots.txt</a:t>
            </a:r>
            <a:r>
              <a:rPr sz="1700" spc="295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Courier New"/>
                <a:cs typeface="Courier New"/>
              </a:rPr>
              <a:t>HTTP/1.0 </a:t>
            </a:r>
            <a:r>
              <a:rPr sz="1700" dirty="0">
                <a:latin typeface="Courier New"/>
                <a:cs typeface="Courier New"/>
              </a:rPr>
              <a:t>Accept:</a:t>
            </a:r>
            <a:r>
              <a:rPr sz="1700" spc="190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text/html,</a:t>
            </a:r>
            <a:r>
              <a:rPr sz="1700" spc="195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Courier New"/>
                <a:cs typeface="Courier New"/>
              </a:rPr>
              <a:t>text/plain</a:t>
            </a:r>
            <a:endParaRPr sz="17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45"/>
              </a:spcBef>
            </a:pPr>
            <a:r>
              <a:rPr sz="1700" dirty="0">
                <a:latin typeface="Courier New"/>
                <a:cs typeface="Courier New"/>
              </a:rPr>
              <a:t>User-Agent:</a:t>
            </a:r>
            <a:r>
              <a:rPr sz="1700" spc="240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Courier New"/>
                <a:cs typeface="Courier New"/>
              </a:rPr>
              <a:t>curl/7.64.1</a:t>
            </a:r>
            <a:endParaRPr sz="17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45"/>
              </a:spcBef>
            </a:pPr>
            <a:r>
              <a:rPr sz="1700" dirty="0">
                <a:latin typeface="Courier New"/>
                <a:cs typeface="Courier New"/>
              </a:rPr>
              <a:t>If-Modified-Since:</a:t>
            </a:r>
            <a:r>
              <a:rPr sz="1700" spc="150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Fri,</a:t>
            </a:r>
            <a:r>
              <a:rPr sz="1700" spc="15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24</a:t>
            </a:r>
            <a:r>
              <a:rPr sz="1700" spc="150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Jul</a:t>
            </a:r>
            <a:r>
              <a:rPr sz="1700" spc="15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2015</a:t>
            </a:r>
            <a:r>
              <a:rPr sz="1700" spc="150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22:53:05</a:t>
            </a:r>
            <a:r>
              <a:rPr sz="1700" spc="155" dirty="0">
                <a:latin typeface="Courier New"/>
                <a:cs typeface="Courier New"/>
              </a:rPr>
              <a:t> </a:t>
            </a:r>
            <a:r>
              <a:rPr sz="1700" spc="-25" dirty="0">
                <a:latin typeface="Courier New"/>
                <a:cs typeface="Courier New"/>
              </a:rPr>
              <a:t>GMT</a:t>
            </a:r>
            <a:endParaRPr sz="17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5073" y="3404839"/>
            <a:ext cx="1867535" cy="2901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700" dirty="0">
                <a:latin typeface="Arial Unicode MS"/>
                <a:cs typeface="Arial Unicode MS"/>
              </a:rPr>
              <a:t>Перевод</a:t>
            </a:r>
            <a:r>
              <a:rPr sz="1700" spc="150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строки</a:t>
            </a:r>
            <a:r>
              <a:rPr sz="1700" spc="155" dirty="0">
                <a:latin typeface="Arial Unicode MS"/>
                <a:cs typeface="Arial Unicode MS"/>
              </a:rPr>
              <a:t> </a:t>
            </a:r>
            <a:r>
              <a:rPr sz="1700" spc="-50" dirty="0">
                <a:latin typeface="Arial Unicode MS"/>
                <a:cs typeface="Arial Unicode MS"/>
              </a:rPr>
              <a:t>-</a:t>
            </a:r>
            <a:endParaRPr sz="1700">
              <a:latin typeface="Arial Unicode MS"/>
              <a:cs typeface="Arial Unicode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817564" y="3399183"/>
            <a:ext cx="661035" cy="321310"/>
          </a:xfrm>
          <a:prstGeom prst="rect">
            <a:avLst/>
          </a:prstGeom>
          <a:solidFill>
            <a:srgbClr val="000000">
              <a:alpha val="7839"/>
            </a:srgbClr>
          </a:solidFill>
        </p:spPr>
        <p:txBody>
          <a:bodyPr vert="horz" wrap="square" lIns="0" tIns="2222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175"/>
              </a:spcBef>
            </a:pPr>
            <a:r>
              <a:rPr sz="1700" spc="-20" dirty="0">
                <a:latin typeface="Courier New"/>
                <a:cs typeface="Courier New"/>
              </a:rPr>
              <a:t>\r\n</a:t>
            </a:r>
            <a:endParaRPr sz="17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5"/>
            <a:ext cx="3369945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-70" dirty="0"/>
              <a:t>HTTP/1.1</a:t>
            </a:r>
            <a:r>
              <a:rPr spc="-165" dirty="0"/>
              <a:t> </a:t>
            </a:r>
            <a:r>
              <a:rPr spc="-10" dirty="0"/>
              <a:t>запрос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5073" y="1764962"/>
            <a:ext cx="7044690" cy="1953260"/>
          </a:xfrm>
          <a:prstGeom prst="rect">
            <a:avLst/>
          </a:prstGeom>
        </p:spPr>
        <p:txBody>
          <a:bodyPr vert="horz" wrap="square" lIns="0" tIns="514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z="1550" dirty="0">
                <a:latin typeface="Courier New"/>
                <a:cs typeface="Courier New"/>
              </a:rPr>
              <a:t>GET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dirty="0">
                <a:latin typeface="Courier New"/>
                <a:cs typeface="Courier New"/>
              </a:rPr>
              <a:t>/robots.txt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spc="-10" dirty="0">
                <a:latin typeface="Courier New"/>
                <a:cs typeface="Courier New"/>
              </a:rPr>
              <a:t>HTTP/1.1</a:t>
            </a:r>
            <a:endParaRPr sz="1550">
              <a:latin typeface="Courier New"/>
              <a:cs typeface="Courier New"/>
            </a:endParaRPr>
          </a:p>
          <a:p>
            <a:pPr marL="12700" marR="2383790">
              <a:lnSpc>
                <a:spcPct val="116599"/>
              </a:lnSpc>
            </a:pPr>
            <a:r>
              <a:rPr sz="1550" dirty="0">
                <a:latin typeface="Courier New"/>
                <a:cs typeface="Courier New"/>
              </a:rPr>
              <a:t>Accept: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spc="-10" dirty="0">
                <a:latin typeface="Courier New"/>
                <a:cs typeface="Courier New"/>
              </a:rPr>
              <a:t>text/html,application/xhtml+xml </a:t>
            </a:r>
            <a:r>
              <a:rPr sz="1550" dirty="0">
                <a:latin typeface="Courier New"/>
                <a:cs typeface="Courier New"/>
              </a:rPr>
              <a:t>Accept-Encoding: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dirty="0">
                <a:latin typeface="Courier New"/>
                <a:cs typeface="Courier New"/>
              </a:rPr>
              <a:t>gzip,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spc="-10" dirty="0">
                <a:latin typeface="Courier New"/>
                <a:cs typeface="Courier New"/>
              </a:rPr>
              <a:t>deflate</a:t>
            </a:r>
            <a:endParaRPr sz="1550">
              <a:latin typeface="Courier New"/>
              <a:cs typeface="Courier New"/>
            </a:endParaRPr>
          </a:p>
          <a:p>
            <a:pPr marL="12700" marR="4169410">
              <a:lnSpc>
                <a:spcPct val="116599"/>
              </a:lnSpc>
            </a:pPr>
            <a:r>
              <a:rPr sz="1550" dirty="0">
                <a:latin typeface="Courier New"/>
                <a:cs typeface="Courier New"/>
              </a:rPr>
              <a:t>Cache-Control: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dirty="0">
                <a:latin typeface="Courier New"/>
                <a:cs typeface="Courier New"/>
              </a:rPr>
              <a:t>max-</a:t>
            </a:r>
            <a:r>
              <a:rPr sz="1550" spc="-10" dirty="0">
                <a:latin typeface="Courier New"/>
                <a:cs typeface="Courier New"/>
              </a:rPr>
              <a:t>age=0 </a:t>
            </a:r>
            <a:r>
              <a:rPr sz="1550" dirty="0">
                <a:latin typeface="Courier New"/>
                <a:cs typeface="Courier New"/>
              </a:rPr>
              <a:t>Connection: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dirty="0">
                <a:latin typeface="Courier New"/>
                <a:cs typeface="Courier New"/>
              </a:rPr>
              <a:t>keep-</a:t>
            </a:r>
            <a:r>
              <a:rPr sz="1550" spc="-10" dirty="0">
                <a:latin typeface="Courier New"/>
                <a:cs typeface="Courier New"/>
              </a:rPr>
              <a:t>alive </a:t>
            </a:r>
            <a:r>
              <a:rPr sz="1550" dirty="0">
                <a:latin typeface="Courier New"/>
                <a:cs typeface="Courier New"/>
              </a:rPr>
              <a:t>Host: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spc="-10" dirty="0">
                <a:latin typeface="Courier New"/>
                <a:cs typeface="Courier New"/>
              </a:rPr>
              <a:t>www.ru</a:t>
            </a:r>
            <a:endParaRPr sz="15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550" dirty="0">
                <a:latin typeface="Courier New"/>
                <a:cs typeface="Courier New"/>
              </a:rPr>
              <a:t>User-Agent: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dirty="0">
                <a:latin typeface="Courier New"/>
                <a:cs typeface="Courier New"/>
              </a:rPr>
              <a:t>Mozilla/5.0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dirty="0">
                <a:latin typeface="Courier New"/>
                <a:cs typeface="Courier New"/>
              </a:rPr>
              <a:t>(Macintosh;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dirty="0">
                <a:latin typeface="Courier New"/>
                <a:cs typeface="Courier New"/>
              </a:rPr>
              <a:t>Intel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dirty="0">
                <a:latin typeface="Courier New"/>
                <a:cs typeface="Courier New"/>
              </a:rPr>
              <a:t>Mac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dirty="0">
                <a:latin typeface="Courier New"/>
                <a:cs typeface="Courier New"/>
              </a:rPr>
              <a:t>OS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dirty="0">
                <a:latin typeface="Courier New"/>
                <a:cs typeface="Courier New"/>
              </a:rPr>
              <a:t>X</a:t>
            </a:r>
            <a:r>
              <a:rPr sz="1550" spc="5" dirty="0">
                <a:latin typeface="Courier New"/>
                <a:cs typeface="Courier New"/>
              </a:rPr>
              <a:t> </a:t>
            </a:r>
            <a:r>
              <a:rPr sz="1550" spc="-10" dirty="0">
                <a:latin typeface="Courier New"/>
                <a:cs typeface="Courier New"/>
              </a:rPr>
              <a:t>10_15_7)</a:t>
            </a:r>
            <a:endParaRPr sz="155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7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5"/>
            <a:ext cx="3080385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-70" dirty="0"/>
              <a:t>HTTP/1.1</a:t>
            </a:r>
            <a:r>
              <a:rPr spc="-165" dirty="0"/>
              <a:t> </a:t>
            </a:r>
            <a:r>
              <a:rPr spc="-10" dirty="0"/>
              <a:t>ответ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5073" y="1760190"/>
            <a:ext cx="6634480" cy="24485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3705860">
              <a:lnSpc>
                <a:spcPct val="116900"/>
              </a:lnSpc>
              <a:spcBef>
                <a:spcPts val="90"/>
              </a:spcBef>
            </a:pPr>
            <a:r>
              <a:rPr sz="1700" dirty="0">
                <a:latin typeface="Courier New"/>
                <a:cs typeface="Courier New"/>
              </a:rPr>
              <a:t>HTTP/1.1</a:t>
            </a:r>
            <a:r>
              <a:rPr sz="1700" spc="114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404</a:t>
            </a:r>
            <a:r>
              <a:rPr sz="1700" spc="114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Not</a:t>
            </a:r>
            <a:r>
              <a:rPr sz="1700" spc="114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Courier New"/>
                <a:cs typeface="Courier New"/>
              </a:rPr>
              <a:t>Found </a:t>
            </a:r>
            <a:r>
              <a:rPr sz="1700" dirty="0">
                <a:latin typeface="Courier New"/>
                <a:cs typeface="Courier New"/>
              </a:rPr>
              <a:t>Server:</a:t>
            </a:r>
            <a:r>
              <a:rPr sz="1700" spc="160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Courier New"/>
                <a:cs typeface="Courier New"/>
              </a:rPr>
              <a:t>nginx/1.5.7</a:t>
            </a:r>
            <a:endParaRPr sz="17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45"/>
              </a:spcBef>
            </a:pPr>
            <a:r>
              <a:rPr sz="1700" dirty="0">
                <a:latin typeface="Courier New"/>
                <a:cs typeface="Courier New"/>
              </a:rPr>
              <a:t>Date:</a:t>
            </a:r>
            <a:r>
              <a:rPr sz="1700" spc="10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Sat,</a:t>
            </a:r>
            <a:r>
              <a:rPr sz="1700" spc="110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25</a:t>
            </a:r>
            <a:r>
              <a:rPr sz="1700" spc="110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Jul</a:t>
            </a:r>
            <a:r>
              <a:rPr sz="1700" spc="10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2015</a:t>
            </a:r>
            <a:r>
              <a:rPr sz="1700" spc="110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09:58:17</a:t>
            </a:r>
            <a:r>
              <a:rPr sz="1700" spc="110" dirty="0">
                <a:latin typeface="Courier New"/>
                <a:cs typeface="Courier New"/>
              </a:rPr>
              <a:t> </a:t>
            </a:r>
            <a:r>
              <a:rPr sz="1700" spc="-25" dirty="0">
                <a:latin typeface="Courier New"/>
                <a:cs typeface="Courier New"/>
              </a:rPr>
              <a:t>GMT</a:t>
            </a:r>
            <a:endParaRPr sz="1700">
              <a:latin typeface="Courier New"/>
              <a:cs typeface="Courier New"/>
            </a:endParaRPr>
          </a:p>
          <a:p>
            <a:pPr marL="12700" marR="930275">
              <a:lnSpc>
                <a:spcPct val="116900"/>
              </a:lnSpc>
            </a:pPr>
            <a:r>
              <a:rPr sz="1700" dirty="0">
                <a:latin typeface="Courier New"/>
                <a:cs typeface="Courier New"/>
              </a:rPr>
              <a:t>Content-Type:</a:t>
            </a:r>
            <a:r>
              <a:rPr sz="1700" spc="42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text/html;</a:t>
            </a:r>
            <a:r>
              <a:rPr sz="1700" spc="430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charset=iso-8859-</a:t>
            </a:r>
            <a:r>
              <a:rPr sz="1700" spc="-50" dirty="0">
                <a:latin typeface="Courier New"/>
                <a:cs typeface="Courier New"/>
              </a:rPr>
              <a:t>1 </a:t>
            </a:r>
            <a:r>
              <a:rPr sz="1700" dirty="0">
                <a:latin typeface="Courier New"/>
                <a:cs typeface="Courier New"/>
              </a:rPr>
              <a:t>Connection:</a:t>
            </a:r>
            <a:r>
              <a:rPr sz="1700" spc="240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Courier New"/>
                <a:cs typeface="Courier New"/>
              </a:rPr>
              <a:t>close</a:t>
            </a:r>
            <a:endParaRPr sz="17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4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1700" dirty="0">
                <a:latin typeface="Courier New"/>
                <a:cs typeface="Courier New"/>
              </a:rPr>
              <a:t>&lt;!DOCTYPE</a:t>
            </a:r>
            <a:r>
              <a:rPr sz="1700" spc="16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HTML</a:t>
            </a:r>
            <a:r>
              <a:rPr sz="1700" spc="16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PUBLIC</a:t>
            </a:r>
            <a:r>
              <a:rPr sz="1700" spc="170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"-//IETF//DTD</a:t>
            </a:r>
            <a:r>
              <a:rPr sz="1700" spc="16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HTML</a:t>
            </a:r>
            <a:r>
              <a:rPr sz="1700" spc="165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Courier New"/>
                <a:cs typeface="Courier New"/>
              </a:rPr>
              <a:t>2.0//EN"&gt;</a:t>
            </a:r>
            <a:endParaRPr sz="17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45"/>
              </a:spcBef>
            </a:pPr>
            <a:r>
              <a:rPr sz="1700" spc="-10" dirty="0">
                <a:latin typeface="Courier New"/>
                <a:cs typeface="Courier New"/>
              </a:rPr>
              <a:t>&lt;HTML&gt;&lt;HEAD&gt;...</a:t>
            </a:r>
            <a:endParaRPr sz="17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3"/>
            <a:ext cx="4892040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-210" dirty="0"/>
              <a:t>HTTP</a:t>
            </a:r>
            <a:r>
              <a:rPr spc="30" dirty="0"/>
              <a:t> </a:t>
            </a:r>
            <a:r>
              <a:rPr dirty="0"/>
              <a:t>запрос</a:t>
            </a:r>
            <a:r>
              <a:rPr spc="30" dirty="0"/>
              <a:t> </a:t>
            </a:r>
            <a:r>
              <a:rPr dirty="0"/>
              <a:t>состоит</a:t>
            </a:r>
            <a:r>
              <a:rPr spc="30" dirty="0"/>
              <a:t> </a:t>
            </a:r>
            <a:r>
              <a:rPr spc="45" dirty="0"/>
              <a:t>из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78"/>
            <a:ext cx="2310130" cy="24923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60" dirty="0">
                <a:latin typeface="Arial Unicode MS"/>
                <a:cs typeface="Arial Unicode MS"/>
              </a:rPr>
              <a:t>строка</a:t>
            </a:r>
            <a:r>
              <a:rPr sz="1700" spc="-25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запроса</a:t>
            </a:r>
            <a:endParaRPr sz="1700">
              <a:latin typeface="Arial Unicode MS"/>
              <a:cs typeface="Arial Unicode MS"/>
            </a:endParaRPr>
          </a:p>
          <a:p>
            <a:pPr marL="694055" lvl="1" indent="-241935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694055" algn="l"/>
                <a:tab pos="694690" algn="l"/>
              </a:tabLst>
            </a:pPr>
            <a:r>
              <a:rPr sz="1700" spc="-10" dirty="0">
                <a:latin typeface="Arial Unicode MS"/>
                <a:cs typeface="Arial Unicode MS"/>
              </a:rPr>
              <a:t>метод</a:t>
            </a:r>
            <a:endParaRPr sz="1700">
              <a:latin typeface="Arial Unicode MS"/>
              <a:cs typeface="Arial Unicode MS"/>
            </a:endParaRPr>
          </a:p>
          <a:p>
            <a:pPr marL="694055" lvl="1" indent="-241935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694055" algn="l"/>
                <a:tab pos="694690" algn="l"/>
              </a:tabLst>
            </a:pPr>
            <a:r>
              <a:rPr sz="1700" spc="-45" dirty="0">
                <a:latin typeface="Arial Unicode MS"/>
                <a:cs typeface="Arial Unicode MS"/>
              </a:rPr>
              <a:t>URL</a:t>
            </a:r>
            <a:r>
              <a:rPr sz="1700" spc="-70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документа</a:t>
            </a:r>
            <a:endParaRPr sz="1700">
              <a:latin typeface="Arial Unicode MS"/>
              <a:cs typeface="Arial Unicode MS"/>
            </a:endParaRPr>
          </a:p>
          <a:p>
            <a:pPr marL="694055" lvl="1" indent="-241935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694055" algn="l"/>
                <a:tab pos="694690" algn="l"/>
              </a:tabLst>
            </a:pPr>
            <a:r>
              <a:rPr sz="1700" spc="50" dirty="0">
                <a:latin typeface="Arial Unicode MS"/>
                <a:cs typeface="Arial Unicode MS"/>
              </a:rPr>
              <a:t>версия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70" dirty="0">
                <a:latin typeface="Arial Unicode MS"/>
                <a:cs typeface="Arial Unicode MS"/>
              </a:rPr>
              <a:t>заголовки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dirty="0">
                <a:latin typeface="Arial Unicode MS"/>
                <a:cs typeface="Arial Unicode MS"/>
              </a:rPr>
              <a:t>тело</a:t>
            </a:r>
            <a:r>
              <a:rPr sz="1700" spc="120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запроса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0"/>
              </a:spcBef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5073" y="752474"/>
            <a:ext cx="2733675" cy="554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-210" dirty="0"/>
              <a:t>HTTP</a:t>
            </a:r>
            <a:r>
              <a:rPr spc="-60" dirty="0"/>
              <a:t> </a:t>
            </a:r>
            <a:r>
              <a:rPr spc="-10" dirty="0"/>
              <a:t>методы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3871" y="1862980"/>
            <a:ext cx="5773420" cy="293306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35"/>
              </a:spcBef>
              <a:buClr>
                <a:srgbClr val="AAAAAA"/>
              </a:buClr>
              <a:buFont typeface="Arial Unicode MS"/>
              <a:buChar char="•"/>
              <a:tabLst>
                <a:tab pos="253365" algn="l"/>
                <a:tab pos="254000" algn="l"/>
              </a:tabLst>
            </a:pPr>
            <a:r>
              <a:rPr sz="1700" b="1" spc="-35" dirty="0">
                <a:latin typeface="Tahoma"/>
                <a:cs typeface="Tahoma"/>
              </a:rPr>
              <a:t>GET</a:t>
            </a:r>
            <a:r>
              <a:rPr sz="1700" b="1" spc="-55" dirty="0">
                <a:latin typeface="Tahoma"/>
                <a:cs typeface="Tahoma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25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получение</a:t>
            </a:r>
            <a:r>
              <a:rPr sz="1700" spc="-30" dirty="0">
                <a:latin typeface="Arial Unicode MS"/>
                <a:cs typeface="Arial Unicode MS"/>
              </a:rPr>
              <a:t> </a:t>
            </a:r>
            <a:r>
              <a:rPr sz="1700" spc="50" dirty="0">
                <a:latin typeface="Arial Unicode MS"/>
                <a:cs typeface="Arial Unicode MS"/>
              </a:rPr>
              <a:t>документа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Font typeface="Arial Unicode MS"/>
              <a:buChar char="•"/>
              <a:tabLst>
                <a:tab pos="253365" algn="l"/>
                <a:tab pos="254000" algn="l"/>
              </a:tabLst>
            </a:pPr>
            <a:r>
              <a:rPr sz="1700" b="1" dirty="0">
                <a:latin typeface="Tahoma"/>
                <a:cs typeface="Tahoma"/>
              </a:rPr>
              <a:t>HEAD</a:t>
            </a:r>
            <a:r>
              <a:rPr sz="1700" b="1" spc="-60" dirty="0">
                <a:latin typeface="Tahoma"/>
                <a:cs typeface="Tahoma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3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получение</a:t>
            </a:r>
            <a:r>
              <a:rPr sz="1700" spc="-30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только</a:t>
            </a:r>
            <a:r>
              <a:rPr sz="1700" spc="-3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заголовков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Font typeface="Arial Unicode MS"/>
              <a:buChar char="•"/>
              <a:tabLst>
                <a:tab pos="253365" algn="l"/>
                <a:tab pos="254000" algn="l"/>
              </a:tabLst>
            </a:pPr>
            <a:r>
              <a:rPr sz="1700" b="1" spc="-25" dirty="0">
                <a:latin typeface="Tahoma"/>
                <a:cs typeface="Tahoma"/>
              </a:rPr>
              <a:t>POST</a:t>
            </a:r>
            <a:r>
              <a:rPr sz="1700" b="1" spc="-50" dirty="0">
                <a:latin typeface="Tahoma"/>
                <a:cs typeface="Tahoma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отправка</a:t>
            </a:r>
            <a:r>
              <a:rPr sz="1700" spc="-25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данных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на</a:t>
            </a:r>
            <a:r>
              <a:rPr sz="1700" spc="-25" dirty="0">
                <a:latin typeface="Arial Unicode MS"/>
                <a:cs typeface="Arial Unicode MS"/>
              </a:rPr>
              <a:t> </a:t>
            </a:r>
            <a:r>
              <a:rPr sz="1700" spc="45" dirty="0">
                <a:latin typeface="Arial Unicode MS"/>
                <a:cs typeface="Arial Unicode MS"/>
              </a:rPr>
              <a:t>сервер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-30" dirty="0">
                <a:latin typeface="Arial Unicode MS"/>
                <a:cs typeface="Arial Unicode MS"/>
              </a:rPr>
              <a:t>PUT</a:t>
            </a:r>
            <a:r>
              <a:rPr sz="1700" spc="-2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75" dirty="0">
                <a:latin typeface="Arial Unicode MS"/>
                <a:cs typeface="Arial Unicode MS"/>
              </a:rPr>
              <a:t>отправка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документа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80" dirty="0">
                <a:latin typeface="Arial Unicode MS"/>
                <a:cs typeface="Arial Unicode MS"/>
              </a:rPr>
              <a:t>на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55" dirty="0">
                <a:latin typeface="Arial Unicode MS"/>
                <a:cs typeface="Arial Unicode MS"/>
              </a:rPr>
              <a:t>сервер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30" dirty="0">
                <a:latin typeface="Arial Unicode MS"/>
                <a:cs typeface="Arial Unicode MS"/>
              </a:rPr>
              <a:t>(*)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-114" dirty="0">
                <a:latin typeface="Arial Unicode MS"/>
                <a:cs typeface="Arial Unicode MS"/>
              </a:rPr>
              <a:t>DELETE</a:t>
            </a:r>
            <a:r>
              <a:rPr sz="1700" spc="8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8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удаление</a:t>
            </a:r>
            <a:r>
              <a:rPr sz="1700" spc="8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документа</a:t>
            </a:r>
            <a:r>
              <a:rPr sz="1700" spc="85" dirty="0">
                <a:latin typeface="Arial Unicode MS"/>
                <a:cs typeface="Arial Unicode MS"/>
              </a:rPr>
              <a:t> </a:t>
            </a:r>
            <a:r>
              <a:rPr sz="1700" spc="30" dirty="0">
                <a:latin typeface="Arial Unicode MS"/>
                <a:cs typeface="Arial Unicode MS"/>
              </a:rPr>
              <a:t>(*)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25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-70" dirty="0">
                <a:latin typeface="Arial Unicode MS"/>
                <a:cs typeface="Arial Unicode MS"/>
              </a:rPr>
              <a:t>CONNECT,</a:t>
            </a:r>
            <a:r>
              <a:rPr sz="1700" spc="-20" dirty="0">
                <a:latin typeface="Arial Unicode MS"/>
                <a:cs typeface="Arial Unicode MS"/>
              </a:rPr>
              <a:t> </a:t>
            </a:r>
            <a:r>
              <a:rPr sz="1700" spc="-120" dirty="0">
                <a:latin typeface="Arial Unicode MS"/>
                <a:cs typeface="Arial Unicode MS"/>
              </a:rPr>
              <a:t>TRACE,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-25" dirty="0">
                <a:latin typeface="Arial Unicode MS"/>
                <a:cs typeface="Arial Unicode MS"/>
              </a:rPr>
              <a:t>OPTIONS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60" dirty="0">
                <a:latin typeface="Arial Unicode MS"/>
                <a:cs typeface="Arial Unicode MS"/>
              </a:rPr>
              <a:t>используются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65" dirty="0">
                <a:latin typeface="Arial Unicode MS"/>
                <a:cs typeface="Arial Unicode MS"/>
              </a:rPr>
              <a:t>редко</a:t>
            </a:r>
            <a:r>
              <a:rPr sz="1700" spc="-15" dirty="0">
                <a:latin typeface="Arial Unicode MS"/>
                <a:cs typeface="Arial Unicode MS"/>
              </a:rPr>
              <a:t> </a:t>
            </a:r>
            <a:r>
              <a:rPr sz="1700" spc="30" dirty="0">
                <a:latin typeface="Arial Unicode MS"/>
                <a:cs typeface="Arial Unicode MS"/>
              </a:rPr>
              <a:t>(*)</a:t>
            </a:r>
            <a:endParaRPr sz="1700">
              <a:latin typeface="Arial Unicode MS"/>
              <a:cs typeface="Arial Unicode MS"/>
            </a:endParaRPr>
          </a:p>
          <a:p>
            <a:pPr marL="253365" indent="-241300">
              <a:lnSpc>
                <a:spcPct val="100000"/>
              </a:lnSpc>
              <a:spcBef>
                <a:spcPts val="1430"/>
              </a:spcBef>
              <a:buClr>
                <a:srgbClr val="AAAAAA"/>
              </a:buClr>
              <a:buChar char="•"/>
              <a:tabLst>
                <a:tab pos="253365" algn="l"/>
                <a:tab pos="254000" algn="l"/>
              </a:tabLst>
            </a:pPr>
            <a:r>
              <a:rPr sz="1700" spc="-120" dirty="0">
                <a:latin typeface="Arial Unicode MS"/>
                <a:cs typeface="Arial Unicode MS"/>
              </a:rPr>
              <a:t>COPY,</a:t>
            </a:r>
            <a:r>
              <a:rPr sz="1700" spc="-25" dirty="0">
                <a:latin typeface="Arial Unicode MS"/>
                <a:cs typeface="Arial Unicode MS"/>
              </a:rPr>
              <a:t> MOVE,</a:t>
            </a:r>
            <a:r>
              <a:rPr sz="1700" spc="-70" dirty="0">
                <a:latin typeface="Arial Unicode MS"/>
                <a:cs typeface="Arial Unicode MS"/>
              </a:rPr>
              <a:t> </a:t>
            </a:r>
            <a:r>
              <a:rPr sz="1700" spc="-20" dirty="0">
                <a:latin typeface="Arial Unicode MS"/>
                <a:cs typeface="Arial Unicode MS"/>
              </a:rPr>
              <a:t>MKCOL</a:t>
            </a:r>
            <a:r>
              <a:rPr sz="1700" spc="-50" dirty="0">
                <a:latin typeface="Arial Unicode MS"/>
                <a:cs typeface="Arial Unicode MS"/>
              </a:rPr>
              <a:t> </a:t>
            </a:r>
            <a:r>
              <a:rPr sz="1700" dirty="0">
                <a:latin typeface="Arial Unicode MS"/>
                <a:cs typeface="Arial Unicode MS"/>
              </a:rPr>
              <a:t>-</a:t>
            </a:r>
            <a:r>
              <a:rPr sz="1700" spc="-45" dirty="0">
                <a:latin typeface="Arial Unicode MS"/>
                <a:cs typeface="Arial Unicode MS"/>
              </a:rPr>
              <a:t> </a:t>
            </a:r>
            <a:r>
              <a:rPr sz="1700" spc="85" dirty="0">
                <a:latin typeface="Arial Unicode MS"/>
                <a:cs typeface="Arial Unicode MS"/>
              </a:rPr>
              <a:t>расширения</a:t>
            </a:r>
            <a:r>
              <a:rPr sz="1700" spc="-45" dirty="0">
                <a:latin typeface="Arial Unicode MS"/>
                <a:cs typeface="Arial Unicode MS"/>
              </a:rPr>
              <a:t> </a:t>
            </a:r>
            <a:r>
              <a:rPr sz="1700" spc="-10" dirty="0">
                <a:latin typeface="Arial Unicode MS"/>
                <a:cs typeface="Arial Unicode MS"/>
              </a:rPr>
              <a:t>WebDAV</a:t>
            </a:r>
            <a:r>
              <a:rPr sz="1700" spc="-50" dirty="0">
                <a:latin typeface="Arial Unicode MS"/>
                <a:cs typeface="Arial Unicode MS"/>
              </a:rPr>
              <a:t> </a:t>
            </a:r>
            <a:r>
              <a:rPr sz="1700" spc="30" dirty="0">
                <a:latin typeface="Arial Unicode MS"/>
                <a:cs typeface="Arial Unicode MS"/>
              </a:rPr>
              <a:t>(*)</a:t>
            </a:r>
            <a:endParaRPr sz="17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628</Words>
  <Application>Microsoft Office PowerPoint</Application>
  <PresentationFormat>Произвольный</PresentationFormat>
  <Paragraphs>147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8" baseType="lpstr">
      <vt:lpstr>Calibri</vt:lpstr>
      <vt:lpstr>Tahoma</vt:lpstr>
      <vt:lpstr>Courier New</vt:lpstr>
      <vt:lpstr>Arial Unicode MS</vt:lpstr>
      <vt:lpstr>Office Theme</vt:lpstr>
      <vt:lpstr>HTTP</vt:lpstr>
      <vt:lpstr>Какие задачи решает HTTP?</vt:lpstr>
      <vt:lpstr>Презентация PowerPoint</vt:lpstr>
      <vt:lpstr>Ключевые особенности HTTP/1.1</vt:lpstr>
      <vt:lpstr>HTTP/1.0 запрос</vt:lpstr>
      <vt:lpstr>HTTP/1.1 запрос</vt:lpstr>
      <vt:lpstr>HTTP/1.1 ответ</vt:lpstr>
      <vt:lpstr>HTTP запрос состоит из</vt:lpstr>
      <vt:lpstr>HTTP методы</vt:lpstr>
      <vt:lpstr>HTTP ответ состоит из</vt:lpstr>
      <vt:lpstr>HTTP коды ответа</vt:lpstr>
      <vt:lpstr>HTTP коды ответа (1)</vt:lpstr>
      <vt:lpstr>HTTP коды ответа (2)</vt:lpstr>
      <vt:lpstr>Заголовки HTTP (общие)</vt:lpstr>
      <vt:lpstr>Заголовки HTTP запросов</vt:lpstr>
      <vt:lpstr>Заголовки HTTP ответов</vt:lpstr>
      <vt:lpstr>Презентация PowerPoint</vt:lpstr>
      <vt:lpstr>Презентация PowerPoint</vt:lpstr>
      <vt:lpstr>Общие принципы</vt:lpstr>
      <vt:lpstr>Логика управления в HTTP/1.1</vt:lpstr>
      <vt:lpstr>Ключевые особенности HTTP/2</vt:lpstr>
      <vt:lpstr>Ключевые особенности HTTP/3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</dc:title>
  <dc:creator>Энрина</dc:creator>
  <cp:lastModifiedBy>Энрина</cp:lastModifiedBy>
  <cp:revision>1</cp:revision>
  <dcterms:created xsi:type="dcterms:W3CDTF">2022-05-08T06:10:25Z</dcterms:created>
  <dcterms:modified xsi:type="dcterms:W3CDTF">2022-07-18T16:09:00Z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2021-04-04T00:00:00Z</vt:filetime>
  </property>
  <property fmtid="{D5CDD505-2E9C-101B-9397-08002B2CF9AE}" pid="3" name="Creator">
    <vt:lpwstr>Mozilla/5.0 (Macintosh; Intel Mac OS X 10_15_7) AppleWebKit/537.36 (KHTML, like Gecko) Chrome/89.0.4389.114 Safari/537.36</vt:lpwstr>
  </property>
  <property fmtid="{D5CDD505-2E9C-101B-9397-08002B2CF9AE}" pid="4" name="LastSaved">
    <vt:filetime>2022-05-08T00:00:00Z</vt:filetime>
  </property>
</Properties>
</file>